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19" r:id="rId3"/>
    <p:sldId id="257" r:id="rId4"/>
    <p:sldId id="315" r:id="rId5"/>
    <p:sldId id="280" r:id="rId6"/>
    <p:sldId id="288" r:id="rId7"/>
    <p:sldId id="289" r:id="rId8"/>
    <p:sldId id="290" r:id="rId9"/>
    <p:sldId id="291" r:id="rId10"/>
    <p:sldId id="305" r:id="rId11"/>
    <p:sldId id="316" r:id="rId12"/>
    <p:sldId id="296" r:id="rId13"/>
    <p:sldId id="287" r:id="rId14"/>
    <p:sldId id="298" r:id="rId15"/>
    <p:sldId id="299" r:id="rId16"/>
    <p:sldId id="301" r:id="rId17"/>
    <p:sldId id="302" r:id="rId18"/>
    <p:sldId id="300" r:id="rId19"/>
    <p:sldId id="322" r:id="rId20"/>
    <p:sldId id="293" r:id="rId21"/>
    <p:sldId id="321" r:id="rId22"/>
    <p:sldId id="294" r:id="rId23"/>
    <p:sldId id="306" r:id="rId24"/>
    <p:sldId id="307" r:id="rId25"/>
    <p:sldId id="323" r:id="rId26"/>
    <p:sldId id="326" r:id="rId27"/>
    <p:sldId id="324" r:id="rId28"/>
    <p:sldId id="308" r:id="rId29"/>
    <p:sldId id="312" r:id="rId30"/>
    <p:sldId id="329" r:id="rId31"/>
    <p:sldId id="325" r:id="rId32"/>
    <p:sldId id="309" r:id="rId33"/>
    <p:sldId id="317" r:id="rId34"/>
    <p:sldId id="320" r:id="rId35"/>
    <p:sldId id="310" r:id="rId36"/>
    <p:sldId id="295" r:id="rId37"/>
    <p:sldId id="313" r:id="rId38"/>
    <p:sldId id="328" r:id="rId39"/>
    <p:sldId id="27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wheelofnames.com</a:t>
            </a:r>
            <a:r>
              <a:rPr lang="en-US" dirty="0"/>
              <a:t>/</a:t>
            </a:r>
            <a:r>
              <a:rPr lang="en-US" dirty="0" err="1"/>
              <a:t>myd</a:t>
            </a:r>
            <a:r>
              <a:rPr lang="en-US" dirty="0"/>
              <a:t>-yap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88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19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iazza.com/wustl/fall2022/cse518a" TargetMode="External"/><Relationship Id="rId2" Type="http://schemas.openxmlformats.org/officeDocument/2006/relationships/hyperlink" Target="http://chienjuho.com/courses/cse518a/fa2019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chienjuho.com/courses/cse518a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en.com/jobs/" TargetMode="External"/><Relationship Id="rId2" Type="http://schemas.openxmlformats.org/officeDocument/2006/relationships/hyperlink" Target="https://www.mturk.com/work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lickworker.com/clickworker" TargetMode="External"/><Relationship Id="rId4" Type="http://schemas.openxmlformats.org/officeDocument/2006/relationships/hyperlink" Target="https://www.microworkers.com/faq.php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83171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CSE 518A</a:t>
            </a:r>
            <a:br>
              <a:rPr lang="en-US" dirty="0"/>
            </a:br>
            <a:r>
              <a:rPr lang="en-US" dirty="0"/>
              <a:t>Human-in-the-Loop Computation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AF165D-41C0-FB42-89D7-1BAF50FB5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49" y="1143403"/>
            <a:ext cx="10959101" cy="48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96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63580-6430-0F4C-AC96-A2DA7EED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194" y="489428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lawsuit was tossed by the judge. But ethical considerations (e.g., fairness, privacy) are important issues to consider in human-in-the-loop computation.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595C5-56A4-9649-BD14-3A6E1BCE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73" y="1417880"/>
            <a:ext cx="97409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4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727" y="3144714"/>
            <a:ext cx="10515600" cy="1325563"/>
          </a:xfrm>
        </p:spPr>
        <p:txBody>
          <a:bodyPr/>
          <a:lstStyle/>
          <a:p>
            <a:r>
              <a:rPr lang="en-US" dirty="0"/>
              <a:t>Are there other examples of </a:t>
            </a:r>
            <a:br>
              <a:rPr lang="en-US" dirty="0"/>
            </a:br>
            <a:r>
              <a:rPr lang="en-US" dirty="0"/>
              <a:t>human-in-the-loop computation?</a:t>
            </a:r>
          </a:p>
        </p:txBody>
      </p:sp>
    </p:spTree>
    <p:extLst>
      <p:ext uri="{BB962C8B-B14F-4D97-AF65-F5344CB8AC3E}">
        <p14:creationId xmlns:p14="http://schemas.microsoft.com/office/powerpoint/2010/main" val="1648883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93356-9F48-C84C-9B54-E776B9A5B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191" y="401017"/>
            <a:ext cx="8691826" cy="5720161"/>
          </a:xfrm>
          <a:prstGeom prst="rect">
            <a:avLst/>
          </a:prstGeom>
        </p:spPr>
      </p:pic>
      <p:pic>
        <p:nvPicPr>
          <p:cNvPr id="1026" name="Picture 2" descr="English Wikipedia - Wikipedia">
            <a:extLst>
              <a:ext uri="{FF2B5EF4-FFF2-40B4-BE49-F238E27FC236}">
                <a16:creationId xmlns:a16="http://schemas.microsoft.com/office/drawing/2014/main" id="{600D558D-4F5B-F841-B20D-5AED6993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01" y="401017"/>
            <a:ext cx="1428013" cy="16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55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cs.cmu.edu/~mc010302/gwap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05898" y="-439668"/>
            <a:ext cx="2549417" cy="1699612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110" y="410138"/>
            <a:ext cx="5613945" cy="4224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250" y="7274882"/>
            <a:ext cx="2054305" cy="12486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16" y="5194174"/>
            <a:ext cx="6958433" cy="1124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593" y="1457182"/>
            <a:ext cx="3609410" cy="26932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1443" y="2016785"/>
            <a:ext cx="3359906" cy="2529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6480" y="2562921"/>
            <a:ext cx="3507590" cy="25693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11874" y="6488668"/>
            <a:ext cx="678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von </a:t>
            </a:r>
            <a:r>
              <a:rPr lang="en-US" dirty="0" err="1"/>
              <a:t>Ahn</a:t>
            </a:r>
            <a:r>
              <a:rPr lang="en-US" dirty="0"/>
              <a:t> and </a:t>
            </a:r>
            <a:r>
              <a:rPr lang="en-US" dirty="0" err="1"/>
              <a:t>Dabbish</a:t>
            </a:r>
            <a:r>
              <a:rPr lang="en-US" dirty="0"/>
              <a:t>. “Labeling Images with a Computer Game”. 2004.</a:t>
            </a:r>
          </a:p>
        </p:txBody>
      </p:sp>
    </p:spTree>
    <p:extLst>
      <p:ext uri="{BB962C8B-B14F-4D97-AF65-F5344CB8AC3E}">
        <p14:creationId xmlns:p14="http://schemas.microsoft.com/office/powerpoint/2010/main" val="174421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4" y="96982"/>
            <a:ext cx="9144000" cy="384030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66364" y="6453332"/>
            <a:ext cx="2133600" cy="365125"/>
          </a:xfrm>
        </p:spPr>
        <p:txBody>
          <a:bodyPr/>
          <a:lstStyle/>
          <a:p>
            <a:fld id="{B64FA212-A469-5D4A-858D-E46852974D7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603" y="3144983"/>
            <a:ext cx="8354827" cy="46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0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639" y="1985638"/>
            <a:ext cx="6636327" cy="3732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076709" cy="1325563"/>
          </a:xfrm>
        </p:spPr>
        <p:txBody>
          <a:bodyPr/>
          <a:lstStyle/>
          <a:p>
            <a:r>
              <a:rPr lang="en-US" dirty="0"/>
              <a:t>Education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5232"/>
            <a:ext cx="4213745" cy="42137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02494" y="1926061"/>
            <a:ext cx="8049491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134" y="1651784"/>
            <a:ext cx="2463922" cy="14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1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0EE2F9-2958-FF4A-B8A7-690C1F25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57" y="2317906"/>
            <a:ext cx="10484628" cy="95763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3833"/>
            <a:ext cx="12191999" cy="1325563"/>
          </a:xfrm>
        </p:spPr>
        <p:txBody>
          <a:bodyPr/>
          <a:lstStyle/>
          <a:p>
            <a:pPr algn="ctr"/>
            <a:r>
              <a:rPr lang="en-US" dirty="0"/>
              <a:t>General-Purpose Platform: Crowdsourcing Markets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137743" y="4510258"/>
            <a:ext cx="4120470" cy="514016"/>
          </a:xfrm>
          <a:prstGeom prst="roundRect">
            <a:avLst/>
          </a:prstGeom>
          <a:noFill/>
          <a:ln w="76200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965364" y="4582931"/>
            <a:ext cx="870411" cy="368670"/>
          </a:xfrm>
          <a:prstGeom prst="roundRect">
            <a:avLst/>
          </a:prstGeom>
          <a:noFill/>
          <a:ln w="762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-47246" y="4484810"/>
            <a:ext cx="3184989" cy="19787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Audio transcription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Image tagging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Relevance evaluation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Handwriting recognition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Product information collection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900334" y="3818080"/>
            <a:ext cx="3022509" cy="715154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</a:rPr>
              <a:t>Specify payments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53240" y="3924728"/>
            <a:ext cx="1983785" cy="56008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</a:rPr>
              <a:t>Post Tasks: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49" y="1559594"/>
            <a:ext cx="5129756" cy="75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6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0021"/>
            <a:ext cx="10515600" cy="1325563"/>
          </a:xfrm>
        </p:spPr>
        <p:txBody>
          <a:bodyPr/>
          <a:lstStyle/>
          <a:p>
            <a:r>
              <a:rPr lang="en-US" dirty="0"/>
              <a:t>In fact, a lot more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Picture 2" descr="http://www.cs.cmu.edu/~mc010302/gwap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0355" y="2854698"/>
            <a:ext cx="2266021" cy="1510681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1" y="4397161"/>
            <a:ext cx="1873667" cy="499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216" y="5650040"/>
            <a:ext cx="2182583" cy="895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701" y="1311269"/>
            <a:ext cx="3888836" cy="1151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611" y="2075321"/>
            <a:ext cx="2684595" cy="2013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4217" y="5912500"/>
            <a:ext cx="3333474" cy="5666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1278" y="4419448"/>
            <a:ext cx="3008742" cy="603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2589" y="3883538"/>
            <a:ext cx="1288301" cy="12883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117" y="652760"/>
            <a:ext cx="1611146" cy="10740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09206" y="5061865"/>
            <a:ext cx="1524584" cy="1176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9584" y="3155989"/>
            <a:ext cx="1354206" cy="14550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6764" y="3352181"/>
            <a:ext cx="1923045" cy="10730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7117" y="60533"/>
            <a:ext cx="2162002" cy="12267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17" y="4987951"/>
            <a:ext cx="2137876" cy="9717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7109" y="1232661"/>
            <a:ext cx="2231398" cy="7515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46820" y="2289610"/>
            <a:ext cx="2122797" cy="7924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46628" y="975970"/>
            <a:ext cx="1450136" cy="14501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3665" y="2763888"/>
            <a:ext cx="846150" cy="846150"/>
          </a:xfrm>
          <a:prstGeom prst="rect">
            <a:avLst/>
          </a:prstGeom>
        </p:spPr>
      </p:pic>
      <p:sp>
        <p:nvSpPr>
          <p:cNvPr id="23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7800109" y="7824932"/>
            <a:ext cx="2133600" cy="365125"/>
          </a:xfrm>
        </p:spPr>
        <p:txBody>
          <a:bodyPr/>
          <a:lstStyle/>
          <a:p>
            <a:fld id="{B64FA212-A469-5D4A-858D-E46852974D7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course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17876"/>
            <a:ext cx="10746783" cy="504012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Study the design and analysis of human-in-the-loop computation. </a:t>
            </a:r>
          </a:p>
          <a:p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Will cover research papers from a wide spectrum of research fields, including machine learning, economics, optimization, and human-computer interactions.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D105BA-9E40-D34D-85DA-D3259CD52DCF}"/>
              </a:ext>
            </a:extLst>
          </p:cNvPr>
          <p:cNvSpPr/>
          <p:nvPr/>
        </p:nvSpPr>
        <p:spPr>
          <a:xfrm>
            <a:off x="3324387" y="2285081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650033-8EA4-D242-91F5-37A1C94D46DF}"/>
              </a:ext>
            </a:extLst>
          </p:cNvPr>
          <p:cNvSpPr/>
          <p:nvPr/>
        </p:nvSpPr>
        <p:spPr>
          <a:xfrm>
            <a:off x="3324386" y="3982146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82AF4-5DD4-8D43-BF8F-4467688768C3}"/>
              </a:ext>
            </a:extLst>
          </p:cNvPr>
          <p:cNvSpPr/>
          <p:nvPr/>
        </p:nvSpPr>
        <p:spPr>
          <a:xfrm>
            <a:off x="7266119" y="2285080"/>
            <a:ext cx="3412212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Complex tasks and teams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B10DBE-F95C-A14A-B352-B7C7A719DD14}"/>
              </a:ext>
            </a:extLst>
          </p:cNvPr>
          <p:cNvSpPr/>
          <p:nvPr/>
        </p:nvSpPr>
        <p:spPr>
          <a:xfrm>
            <a:off x="7266119" y="3982146"/>
            <a:ext cx="3412212" cy="1441343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C892A-D483-824B-A3B3-BD5A6FA97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92" y="2485176"/>
            <a:ext cx="1789317" cy="2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0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DD70-4FDD-014A-AFED-70AFFE7D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27574-190D-CB4B-AC2B-6EDFDBF21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6"/>
          </a:xfrm>
        </p:spPr>
        <p:txBody>
          <a:bodyPr>
            <a:normAutofit/>
          </a:bodyPr>
          <a:lstStyle/>
          <a:p>
            <a:r>
              <a:rPr lang="en-US" dirty="0"/>
              <a:t>Announcements and discussion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2"/>
              </a:rPr>
              <a:t>http://chienjuho.com/courses/cse518a</a:t>
            </a:r>
            <a:endParaRPr lang="en-US" dirty="0"/>
          </a:p>
          <a:p>
            <a:pPr lvl="1"/>
            <a:r>
              <a:rPr lang="en-US" dirty="0"/>
              <a:t>Piazza: </a:t>
            </a:r>
            <a:r>
              <a:rPr lang="en-US" dirty="0">
                <a:hlinkClick r:id="rId3"/>
              </a:rPr>
              <a:t>http://piazza.com/wustl/fall2022/cse518a</a:t>
            </a:r>
            <a:endParaRPr lang="en-US" dirty="0"/>
          </a:p>
          <a:p>
            <a:pPr lvl="1"/>
            <a:r>
              <a:rPr lang="en-US" dirty="0"/>
              <a:t>Please check the website and Piazza regularly</a:t>
            </a:r>
          </a:p>
          <a:p>
            <a:endParaRPr lang="en-US" dirty="0"/>
          </a:p>
          <a:p>
            <a:r>
              <a:rPr lang="en-US" dirty="0"/>
              <a:t>Time and location</a:t>
            </a:r>
          </a:p>
          <a:p>
            <a:pPr lvl="1"/>
            <a:r>
              <a:rPr lang="en-US" dirty="0"/>
              <a:t>Tue/Thu 4:00-5:20pm</a:t>
            </a:r>
          </a:p>
          <a:p>
            <a:pPr lvl="1"/>
            <a:r>
              <a:rPr lang="en-US" dirty="0"/>
              <a:t>Hillman 70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707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look at the course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http://chienjuho.com/courses/cse518a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118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9F5C-3CFE-B04D-BA5B-5A8D34BA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5850A-E06F-6E4C-8BFC-DDB9DC51E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36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Course Project: 40%</a:t>
            </a:r>
          </a:p>
          <a:p>
            <a:endParaRPr lang="en-US" dirty="0"/>
          </a:p>
          <a:p>
            <a:r>
              <a:rPr lang="en-US" dirty="0"/>
              <a:t>Homework assignment: 20%</a:t>
            </a:r>
          </a:p>
          <a:p>
            <a:pPr lvl="1"/>
            <a:r>
              <a:rPr lang="en-US" dirty="0"/>
              <a:t>4 homework assignments</a:t>
            </a:r>
          </a:p>
          <a:p>
            <a:endParaRPr lang="en-US" dirty="0"/>
          </a:p>
          <a:p>
            <a:r>
              <a:rPr lang="en-US" dirty="0"/>
              <a:t>Paper reviews and class participation: 20%</a:t>
            </a:r>
          </a:p>
          <a:p>
            <a:endParaRPr lang="en-US" dirty="0"/>
          </a:p>
          <a:p>
            <a:r>
              <a:rPr lang="en-US" dirty="0"/>
              <a:t>Paper presentation and leading of discussion: 20%</a:t>
            </a:r>
          </a:p>
        </p:txBody>
      </p:sp>
    </p:spTree>
    <p:extLst>
      <p:ext uri="{BB962C8B-B14F-4D97-AF65-F5344CB8AC3E}">
        <p14:creationId xmlns:p14="http://schemas.microsoft.com/office/powerpoint/2010/main" val="741252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8263C-36FC-E844-BF13-04AF17A6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7C19-7DE0-B945-87C2-12424912C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0098" cy="4667250"/>
          </a:xfrm>
        </p:spPr>
        <p:txBody>
          <a:bodyPr>
            <a:normAutofit/>
          </a:bodyPr>
          <a:lstStyle/>
          <a:p>
            <a:r>
              <a:rPr lang="en-US" dirty="0"/>
              <a:t>The main component of the course.  </a:t>
            </a:r>
          </a:p>
          <a:p>
            <a:pPr marL="0" indent="0">
              <a:buNone/>
            </a:pPr>
            <a:endParaRPr lang="en-US" sz="600" dirty="0"/>
          </a:p>
          <a:p>
            <a:r>
              <a:rPr lang="en-US" dirty="0"/>
              <a:t>Could be an </a:t>
            </a:r>
            <a:r>
              <a:rPr lang="en-US" b="1" dirty="0"/>
              <a:t>original research project </a:t>
            </a:r>
            <a:r>
              <a:rPr lang="en-US" dirty="0"/>
              <a:t>or an </a:t>
            </a:r>
            <a:r>
              <a:rPr lang="en-US" b="1" dirty="0"/>
              <a:t>extensive literature survey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You are encouraged to start with a research project. You will have the chance to convert the project to literature review if things don’t go well.</a:t>
            </a:r>
          </a:p>
          <a:p>
            <a:endParaRPr lang="en-US" sz="600" dirty="0"/>
          </a:p>
          <a:p>
            <a:r>
              <a:rPr lang="en-US" dirty="0"/>
              <a:t>Tentatively, you should work in groups of 2 (or 3 if the class size is large).</a:t>
            </a:r>
          </a:p>
          <a:p>
            <a:pPr lvl="1"/>
            <a:r>
              <a:rPr lang="en-US" dirty="0"/>
              <a:t>Will announce the detailed guidelines next week after the class size is finalized.</a:t>
            </a:r>
          </a:p>
        </p:txBody>
      </p:sp>
    </p:spTree>
    <p:extLst>
      <p:ext uri="{BB962C8B-B14F-4D97-AF65-F5344CB8AC3E}">
        <p14:creationId xmlns:p14="http://schemas.microsoft.com/office/powerpoint/2010/main" val="602243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F46D-2393-C54D-A9BA-8AE8AE30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57" y="-100239"/>
            <a:ext cx="10515600" cy="1325563"/>
          </a:xfrm>
        </p:spPr>
        <p:txBody>
          <a:bodyPr/>
          <a:lstStyle/>
          <a:p>
            <a:r>
              <a:rPr lang="en-US" dirty="0"/>
              <a:t>Tentative Timeline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946B-1F02-A94D-9175-403BC8784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5324"/>
            <a:ext cx="10265229" cy="5404076"/>
          </a:xfrm>
        </p:spPr>
        <p:txBody>
          <a:bodyPr>
            <a:normAutofit/>
          </a:bodyPr>
          <a:lstStyle/>
          <a:p>
            <a:r>
              <a:rPr lang="en-US" sz="2400" dirty="0"/>
              <a:t>Sep 24: Project proposal (and deciding team members)</a:t>
            </a:r>
          </a:p>
          <a:p>
            <a:pPr lvl="1"/>
            <a:r>
              <a:rPr lang="en-US" sz="200" dirty="0"/>
              <a:t> </a:t>
            </a:r>
          </a:p>
          <a:p>
            <a:pPr lvl="1"/>
            <a:r>
              <a:rPr lang="en-US" sz="2000" dirty="0"/>
              <a:t>Brief description of the proposed project (1~2 paragraph)</a:t>
            </a:r>
          </a:p>
          <a:p>
            <a:pPr lvl="1"/>
            <a:r>
              <a:rPr lang="en-US" sz="2000" dirty="0"/>
              <a:t>Citing at least one paper that’s relevant to your proposal</a:t>
            </a:r>
          </a:p>
          <a:p>
            <a:pPr lvl="1"/>
            <a:endParaRPr lang="en-US" sz="500" dirty="0"/>
          </a:p>
          <a:p>
            <a:r>
              <a:rPr lang="en-US" sz="2400" dirty="0"/>
              <a:t>Oct 14: Milestone 1</a:t>
            </a:r>
          </a:p>
          <a:p>
            <a:pPr lvl="1"/>
            <a:endParaRPr lang="en-US" sz="200" dirty="0"/>
          </a:p>
          <a:p>
            <a:pPr lvl="1"/>
            <a:r>
              <a:rPr lang="en-US" sz="2000" dirty="0"/>
              <a:t>A brief literature review and the description of your plan (one page) </a:t>
            </a:r>
          </a:p>
          <a:p>
            <a:pPr lvl="1"/>
            <a:r>
              <a:rPr lang="en-US" sz="2000" dirty="0"/>
              <a:t>Last chance to change the topic of the project</a:t>
            </a:r>
          </a:p>
          <a:p>
            <a:pPr lvl="1"/>
            <a:endParaRPr lang="en-US" sz="500" dirty="0"/>
          </a:p>
          <a:p>
            <a:r>
              <a:rPr lang="en-US" sz="2400" dirty="0"/>
              <a:t>Nov 4: Milestone 2</a:t>
            </a:r>
          </a:p>
          <a:p>
            <a:pPr lvl="1"/>
            <a:endParaRPr lang="en-US" sz="200" dirty="0"/>
          </a:p>
          <a:p>
            <a:pPr lvl="1"/>
            <a:r>
              <a:rPr lang="en-US" sz="2000" dirty="0"/>
              <a:t>Summary of your current progress (up to 2 pages)</a:t>
            </a:r>
          </a:p>
          <a:p>
            <a:pPr lvl="1"/>
            <a:r>
              <a:rPr lang="en-US" sz="2000" dirty="0"/>
              <a:t>Last chance to convert the research project to (a more extensive) literature review </a:t>
            </a:r>
          </a:p>
          <a:p>
            <a:pPr lvl="1"/>
            <a:endParaRPr lang="en-US" sz="500" dirty="0"/>
          </a:p>
          <a:p>
            <a:r>
              <a:rPr lang="en-US" sz="2400" dirty="0"/>
              <a:t>Dec 6/8: In-class project presentations</a:t>
            </a:r>
          </a:p>
          <a:p>
            <a:endParaRPr lang="en-US" sz="500" dirty="0"/>
          </a:p>
          <a:p>
            <a:r>
              <a:rPr lang="en-US" sz="2400" dirty="0"/>
              <a:t>Dec 9: Project report due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Project: 40%</a:t>
            </a:r>
          </a:p>
          <a:p>
            <a:endParaRPr lang="en-US" dirty="0"/>
          </a:p>
          <a:p>
            <a:r>
              <a:rPr lang="en-US" b="1" dirty="0"/>
              <a:t>Homework assignment: 20%</a:t>
            </a:r>
          </a:p>
          <a:p>
            <a:pPr lvl="1"/>
            <a:r>
              <a:rPr lang="en-US" b="1" dirty="0"/>
              <a:t>4 homework assignments</a:t>
            </a:r>
          </a:p>
          <a:p>
            <a:endParaRPr lang="en-US" dirty="0"/>
          </a:p>
          <a:p>
            <a:r>
              <a:rPr lang="en-US" dirty="0"/>
              <a:t>Paper reviews and class participation: 20%</a:t>
            </a:r>
          </a:p>
          <a:p>
            <a:endParaRPr lang="en-US" dirty="0"/>
          </a:p>
          <a:p>
            <a:r>
              <a:rPr lang="en-US" dirty="0"/>
              <a:t>Paper presentation and leading of discussion: 20%</a:t>
            </a:r>
          </a:p>
        </p:txBody>
      </p:sp>
    </p:spTree>
    <p:extLst>
      <p:ext uri="{BB962C8B-B14F-4D97-AF65-F5344CB8AC3E}">
        <p14:creationId xmlns:p14="http://schemas.microsoft.com/office/powerpoint/2010/main" val="802405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85D8-CED5-334A-8152-FEB692ED4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B575F-95CD-DA43-ACF2-59CBBA530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Assignment 1</a:t>
            </a:r>
          </a:p>
          <a:p>
            <a:pPr lvl="1"/>
            <a:r>
              <a:rPr lang="en-US" dirty="0"/>
              <a:t>Be a crowdsourcing worker and write a report</a:t>
            </a:r>
          </a:p>
          <a:p>
            <a:r>
              <a:rPr lang="en-US" dirty="0"/>
              <a:t>Assignment 2</a:t>
            </a:r>
          </a:p>
          <a:p>
            <a:pPr lvl="1"/>
            <a:r>
              <a:rPr lang="en-US" dirty="0"/>
              <a:t>Programming assignment</a:t>
            </a:r>
          </a:p>
          <a:p>
            <a:pPr lvl="1"/>
            <a:r>
              <a:rPr lang="en-US" dirty="0"/>
              <a:t>Implement label aggregation algorithms covered in class on a given dataset</a:t>
            </a:r>
          </a:p>
          <a:p>
            <a:r>
              <a:rPr lang="en-US" dirty="0"/>
              <a:t>Assignment 3</a:t>
            </a:r>
          </a:p>
          <a:p>
            <a:pPr lvl="1"/>
            <a:r>
              <a:rPr lang="en-US" dirty="0"/>
              <a:t>Math assignment</a:t>
            </a:r>
          </a:p>
          <a:p>
            <a:pPr lvl="1"/>
            <a:r>
              <a:rPr lang="en-US" dirty="0"/>
              <a:t>Using game theory to analyze some given human-in-the-loop mechanisms</a:t>
            </a:r>
          </a:p>
          <a:p>
            <a:r>
              <a:rPr lang="en-US" dirty="0"/>
              <a:t>Assignment 4</a:t>
            </a:r>
          </a:p>
          <a:p>
            <a:pPr lvl="1"/>
            <a:r>
              <a:rPr lang="en-US" dirty="0"/>
              <a:t>TBD</a:t>
            </a:r>
          </a:p>
          <a:p>
            <a:pPr lvl="1"/>
            <a:endParaRPr lang="en-US" dirty="0"/>
          </a:p>
          <a:p>
            <a:r>
              <a:rPr lang="en-US" dirty="0"/>
              <a:t>No TA in this course</a:t>
            </a:r>
          </a:p>
          <a:p>
            <a:pPr lvl="1"/>
            <a:r>
              <a:rPr lang="en-US" dirty="0"/>
              <a:t>You are expected to be able to work independently</a:t>
            </a:r>
          </a:p>
        </p:txBody>
      </p:sp>
    </p:spTree>
    <p:extLst>
      <p:ext uri="{BB962C8B-B14F-4D97-AF65-F5344CB8AC3E}">
        <p14:creationId xmlns:p14="http://schemas.microsoft.com/office/powerpoint/2010/main" val="2802268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Project: 40%</a:t>
            </a:r>
          </a:p>
          <a:p>
            <a:endParaRPr lang="en-US" dirty="0"/>
          </a:p>
          <a:p>
            <a:r>
              <a:rPr lang="en-US" dirty="0"/>
              <a:t>Homework assignment: 20%</a:t>
            </a:r>
          </a:p>
          <a:p>
            <a:pPr lvl="1"/>
            <a:r>
              <a:rPr lang="en-US" dirty="0"/>
              <a:t>4 homework assignments</a:t>
            </a:r>
          </a:p>
          <a:p>
            <a:endParaRPr lang="en-US" dirty="0"/>
          </a:p>
          <a:p>
            <a:r>
              <a:rPr lang="en-US" b="1" dirty="0"/>
              <a:t>Paper reviews and class participation: 20%</a:t>
            </a:r>
          </a:p>
          <a:p>
            <a:endParaRPr lang="en-US" dirty="0"/>
          </a:p>
          <a:p>
            <a:r>
              <a:rPr lang="en-US" dirty="0"/>
              <a:t>Paper presentation and leading of discussion: 20%</a:t>
            </a:r>
          </a:p>
        </p:txBody>
      </p:sp>
    </p:spTree>
    <p:extLst>
      <p:ext uri="{BB962C8B-B14F-4D97-AF65-F5344CB8AC3E}">
        <p14:creationId xmlns:p14="http://schemas.microsoft.com/office/powerpoint/2010/main" val="82807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80A38-5CB9-B1A1-3B86-E63DA10D3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45" y="3788233"/>
            <a:ext cx="10175223" cy="1901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1CE35C-D9C0-7048-9BC5-06061F4D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Reviews and Class 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9042-FBAF-BD40-8A72-9624B0611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458903" cy="4909911"/>
          </a:xfrm>
        </p:spPr>
        <p:txBody>
          <a:bodyPr>
            <a:normAutofit/>
          </a:bodyPr>
          <a:lstStyle/>
          <a:p>
            <a:r>
              <a:rPr lang="en-US" dirty="0"/>
              <a:t>Before each lecture, finish the required reading and submit a review (including a summary and answers to additional questions).</a:t>
            </a:r>
          </a:p>
          <a:p>
            <a:pPr lvl="1"/>
            <a:r>
              <a:rPr lang="en-US" dirty="0"/>
              <a:t>Due by the </a:t>
            </a:r>
            <a:r>
              <a:rPr lang="en-US" b="1" dirty="0">
                <a:solidFill>
                  <a:srgbClr val="FF0000"/>
                </a:solidFill>
              </a:rPr>
              <a:t>midnight before each lecture </a:t>
            </a:r>
            <a:r>
              <a:rPr lang="en-US" b="1" dirty="0"/>
              <a:t>on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Gradescope</a:t>
            </a:r>
            <a:r>
              <a:rPr lang="en-US" b="1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en-US" dirty="0"/>
              <a:t>Exception: the review for the next lecture is due at 2pm the day of the lecture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sz="1200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D0CF857-4527-E04A-A6A7-CF14CA5DD2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1917" y="3601480"/>
            <a:ext cx="338835" cy="33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BCBC6E5-9EC7-C348-B659-7D2994414FDA}"/>
              </a:ext>
            </a:extLst>
          </p:cNvPr>
          <p:cNvSpPr/>
          <p:nvPr/>
        </p:nvSpPr>
        <p:spPr>
          <a:xfrm>
            <a:off x="5451861" y="3770897"/>
            <a:ext cx="4422691" cy="5844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047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4DA7-3403-DB42-A1DE-D4FE9E90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Reading and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CAC83-0E31-8047-BB7C-DFAADC93A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32521" cy="4667250"/>
          </a:xfrm>
        </p:spPr>
        <p:txBody>
          <a:bodyPr>
            <a:normAutofit/>
          </a:bodyPr>
          <a:lstStyle/>
          <a:p>
            <a:r>
              <a:rPr lang="en-US" dirty="0"/>
              <a:t>You should be ready to answer the following questions:</a:t>
            </a:r>
          </a:p>
          <a:p>
            <a:pPr lvl="1"/>
            <a:r>
              <a:rPr lang="en-US" dirty="0"/>
              <a:t>Summary the paper in 3~4 sentences.</a:t>
            </a:r>
          </a:p>
          <a:p>
            <a:pPr lvl="2"/>
            <a:r>
              <a:rPr lang="en-US" dirty="0"/>
              <a:t>What’s the research question the paper is solving?</a:t>
            </a:r>
          </a:p>
          <a:p>
            <a:pPr lvl="2"/>
            <a:r>
              <a:rPr lang="en-US" dirty="0"/>
              <a:t>What’s the proposed approach?</a:t>
            </a:r>
          </a:p>
          <a:p>
            <a:pPr lvl="2"/>
            <a:r>
              <a:rPr lang="en-US" dirty="0"/>
              <a:t>What are the results?</a:t>
            </a:r>
          </a:p>
          <a:p>
            <a:pPr lvl="2"/>
            <a:endParaRPr lang="en-US" sz="200" dirty="0"/>
          </a:p>
          <a:p>
            <a:pPr lvl="1"/>
            <a:r>
              <a:rPr lang="en-US" dirty="0"/>
              <a:t>Illustrate what you like/dislike about the paper.</a:t>
            </a:r>
          </a:p>
          <a:p>
            <a:pPr lvl="1"/>
            <a:endParaRPr lang="en-US" sz="200" dirty="0"/>
          </a:p>
          <a:p>
            <a:pPr lvl="1"/>
            <a:r>
              <a:rPr lang="en-US" dirty="0"/>
              <a:t>Answer additional questions related to the paper.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Try also to think about your project during reading</a:t>
            </a:r>
          </a:p>
          <a:p>
            <a:pPr lvl="2"/>
            <a:r>
              <a:rPr lang="en-US" dirty="0"/>
              <a:t>It might be hard in the beginning. Try to think about what assumptions they make, and whether you can relax some of those? Can you apply the method/approach of the paper in different domains/applications,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2201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Welcome and introduction</a:t>
            </a:r>
          </a:p>
          <a:p>
            <a:r>
              <a:rPr lang="en-US" dirty="0"/>
              <a:t>What’s the class about?</a:t>
            </a:r>
          </a:p>
          <a:p>
            <a:r>
              <a:rPr lang="en-US"/>
              <a:t>Logistics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105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1EA30-7A11-B62C-FA55-1CAFE272C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68336-9C9E-EAC1-FFC8-4F3C96F13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Participation is important for this course</a:t>
            </a:r>
          </a:p>
          <a:p>
            <a:endParaRPr lang="en-US" dirty="0"/>
          </a:p>
          <a:p>
            <a:r>
              <a:rPr lang="en-US" dirty="0"/>
              <a:t>I plan to enforce the participation requirement </a:t>
            </a:r>
          </a:p>
          <a:p>
            <a:pPr lvl="1"/>
            <a:r>
              <a:rPr lang="en-US" dirty="0"/>
              <a:t>A non-linear grading scheme</a:t>
            </a:r>
          </a:p>
          <a:p>
            <a:pPr lvl="2"/>
            <a:r>
              <a:rPr lang="en-US" dirty="0"/>
              <a:t>Most students will either get full credits or 0 credits for participation.</a:t>
            </a: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dirty="0"/>
              <a:t>Attend every lecture but rarely participate in discussion: 0 credits for participation</a:t>
            </a:r>
          </a:p>
          <a:p>
            <a:pPr lvl="3"/>
            <a:r>
              <a:rPr lang="en-US" dirty="0"/>
              <a:t>Attend less than 60~70% of the lectures: 0 credits for </a:t>
            </a:r>
            <a:r>
              <a:rPr lang="en-US" dirty="0" err="1"/>
              <a:t>paticipation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479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Project: 40%</a:t>
            </a:r>
          </a:p>
          <a:p>
            <a:endParaRPr lang="en-US" dirty="0"/>
          </a:p>
          <a:p>
            <a:r>
              <a:rPr lang="en-US" dirty="0"/>
              <a:t>Homework assignment: 20%</a:t>
            </a:r>
          </a:p>
          <a:p>
            <a:pPr lvl="1"/>
            <a:r>
              <a:rPr lang="en-US" dirty="0"/>
              <a:t>4 homework assignments</a:t>
            </a:r>
          </a:p>
          <a:p>
            <a:endParaRPr lang="en-US" dirty="0"/>
          </a:p>
          <a:p>
            <a:r>
              <a:rPr lang="en-US" dirty="0"/>
              <a:t>Paper reviews and class participation: 20%</a:t>
            </a:r>
          </a:p>
          <a:p>
            <a:endParaRPr lang="en-US" dirty="0"/>
          </a:p>
          <a:p>
            <a:r>
              <a:rPr lang="en-US" b="1" dirty="0"/>
              <a:t>Paper presentation and leading of discussion: 20%</a:t>
            </a:r>
          </a:p>
        </p:txBody>
      </p:sp>
    </p:spTree>
    <p:extLst>
      <p:ext uri="{BB962C8B-B14F-4D97-AF65-F5344CB8AC3E}">
        <p14:creationId xmlns:p14="http://schemas.microsoft.com/office/powerpoint/2010/main" val="1579757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0295-C4A3-E94E-8690-263AEE30D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4507" cy="1325563"/>
          </a:xfrm>
        </p:spPr>
        <p:txBody>
          <a:bodyPr/>
          <a:lstStyle/>
          <a:p>
            <a:r>
              <a:rPr lang="en-US" dirty="0"/>
              <a:t>Paper Presentations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75617-6BB9-0C4D-80AC-A09219636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79629" cy="48854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will need to sign up to present the paper(s) and lead the discussion, in groups of 2~3 students (again, more to come next week).</a:t>
            </a:r>
          </a:p>
          <a:p>
            <a:pPr lvl="1"/>
            <a:r>
              <a:rPr lang="en-US" dirty="0"/>
              <a:t>Take a look at the current schedules</a:t>
            </a:r>
          </a:p>
          <a:p>
            <a:pPr lvl="1"/>
            <a:endParaRPr lang="en-US" dirty="0"/>
          </a:p>
          <a:p>
            <a:r>
              <a:rPr lang="en-US" dirty="0"/>
              <a:t>Presenters:</a:t>
            </a:r>
          </a:p>
          <a:p>
            <a:pPr lvl="1"/>
            <a:r>
              <a:rPr lang="en-US" dirty="0"/>
              <a:t>Read the required paper and additional optional papers for the assigned class</a:t>
            </a:r>
          </a:p>
          <a:p>
            <a:pPr lvl="1"/>
            <a:r>
              <a:rPr lang="en-US" dirty="0"/>
              <a:t>Discuss with me (one week before class) about the presentation and the reading questions</a:t>
            </a:r>
          </a:p>
          <a:p>
            <a:pPr lvl="1"/>
            <a:r>
              <a:rPr lang="en-US" dirty="0"/>
              <a:t>We will talk more about the presentation format next week</a:t>
            </a:r>
          </a:p>
          <a:p>
            <a:endParaRPr lang="en-US" dirty="0"/>
          </a:p>
          <a:p>
            <a:r>
              <a:rPr lang="en-US" dirty="0"/>
              <a:t>Non-presenters: </a:t>
            </a:r>
          </a:p>
          <a:p>
            <a:pPr lvl="1"/>
            <a:r>
              <a:rPr lang="en-US" dirty="0"/>
              <a:t>Submit reviews on time and engage in the discussion in class.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631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Project: 40%</a:t>
            </a:r>
          </a:p>
          <a:p>
            <a:endParaRPr lang="en-US" dirty="0"/>
          </a:p>
          <a:p>
            <a:r>
              <a:rPr lang="en-US" dirty="0"/>
              <a:t>Homework assignment: 20%</a:t>
            </a:r>
          </a:p>
          <a:p>
            <a:pPr lvl="1"/>
            <a:r>
              <a:rPr lang="en-US" dirty="0"/>
              <a:t>4 homework assignments</a:t>
            </a:r>
          </a:p>
          <a:p>
            <a:endParaRPr lang="en-US" dirty="0"/>
          </a:p>
          <a:p>
            <a:r>
              <a:rPr lang="en-US" dirty="0"/>
              <a:t>Paper reviews and class participation: 20%</a:t>
            </a:r>
          </a:p>
          <a:p>
            <a:endParaRPr lang="en-US" dirty="0"/>
          </a:p>
          <a:p>
            <a:r>
              <a:rPr lang="en-US" dirty="0"/>
              <a:t>Paper presentation and leading of discussion: 20%</a:t>
            </a:r>
          </a:p>
        </p:txBody>
      </p:sp>
    </p:spTree>
    <p:extLst>
      <p:ext uri="{BB962C8B-B14F-4D97-AF65-F5344CB8AC3E}">
        <p14:creationId xmlns:p14="http://schemas.microsoft.com/office/powerpoint/2010/main" val="4236463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2005-41D9-7443-9FF8-0BB1362BC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Grades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0A9B9-B32E-BD42-93F2-80CF72D20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0515" cy="48799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Homework assignments / reviews will be lightly graded</a:t>
            </a:r>
          </a:p>
          <a:p>
            <a:endParaRPr lang="en-US" dirty="0"/>
          </a:p>
          <a:p>
            <a:r>
              <a:rPr lang="en-US" dirty="0"/>
              <a:t>Condition on you complete all other requirements satisfactorily, your final grades are determined by your final project</a:t>
            </a:r>
          </a:p>
          <a:p>
            <a:pPr lvl="1"/>
            <a:r>
              <a:rPr lang="en-US" dirty="0"/>
              <a:t>A+:  Your project is close to be published in top venues </a:t>
            </a:r>
          </a:p>
          <a:p>
            <a:pPr lvl="1"/>
            <a:r>
              <a:rPr lang="en-US" dirty="0"/>
              <a:t>A: I’m happy to use your project as model projects in the future</a:t>
            </a:r>
          </a:p>
          <a:p>
            <a:pPr lvl="1"/>
            <a:r>
              <a:rPr lang="en-US" dirty="0"/>
              <a:t>A-: Overall good, but there are minor flaws (in reports/presentation/approaches/…)</a:t>
            </a:r>
          </a:p>
          <a:p>
            <a:pPr lvl="1"/>
            <a:r>
              <a:rPr lang="en-US" dirty="0"/>
              <a:t>B+ or lower: There are more significant flaws in the project (e.g., poorly motivated problems,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Your final grades will be decreased from the above for missing reviews / homework issues / non-participation using the grading scheme (following the standard mapping)</a:t>
            </a:r>
          </a:p>
        </p:txBody>
      </p:sp>
    </p:spTree>
    <p:extLst>
      <p:ext uri="{BB962C8B-B14F-4D97-AF65-F5344CB8AC3E}">
        <p14:creationId xmlns:p14="http://schemas.microsoft.com/office/powerpoint/2010/main" val="2975678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735BB-01A3-FD4D-B5EA-0E133900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and Late-Day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2BFF0-F166-6141-B954-AB17BF51F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Collaboration policy</a:t>
            </a:r>
          </a:p>
          <a:p>
            <a:pPr lvl="1"/>
            <a:r>
              <a:rPr lang="en-US" dirty="0"/>
              <a:t>You are encouraged to collaborate, </a:t>
            </a:r>
            <a:br>
              <a:rPr lang="en-US" dirty="0"/>
            </a:br>
            <a:r>
              <a:rPr lang="en-US" dirty="0"/>
              <a:t>but all assignments </a:t>
            </a:r>
            <a:r>
              <a:rPr lang="en-US" b="1" i="1" dirty="0">
                <a:solidFill>
                  <a:srgbClr val="FF0000"/>
                </a:solidFill>
              </a:rPr>
              <a:t>must</a:t>
            </a:r>
            <a:r>
              <a:rPr lang="en-US" dirty="0"/>
              <a:t> be written down on your own.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Late day policy</a:t>
            </a:r>
          </a:p>
          <a:p>
            <a:pPr lvl="1"/>
            <a:r>
              <a:rPr lang="en-US" dirty="0"/>
              <a:t>Assignments</a:t>
            </a:r>
          </a:p>
          <a:p>
            <a:pPr lvl="2"/>
            <a:r>
              <a:rPr lang="en-US" dirty="0"/>
              <a:t>4 late days in total. No 2 late days per assignment.</a:t>
            </a:r>
          </a:p>
          <a:p>
            <a:pPr lvl="1"/>
            <a:r>
              <a:rPr lang="en-US" dirty="0"/>
              <a:t>Reviews</a:t>
            </a:r>
          </a:p>
          <a:p>
            <a:pPr lvl="2"/>
            <a:r>
              <a:rPr lang="en-US" dirty="0"/>
              <a:t>No late submissions. But you can skip 2 of them without penalty.</a:t>
            </a:r>
          </a:p>
          <a:p>
            <a:pPr lvl="1"/>
            <a:r>
              <a:rPr lang="en-US" dirty="0"/>
              <a:t>Project-related reports</a:t>
            </a:r>
          </a:p>
          <a:p>
            <a:pPr lvl="2"/>
            <a:r>
              <a:rPr lang="en-US" dirty="0"/>
              <a:t>No late submissions.</a:t>
            </a:r>
          </a:p>
        </p:txBody>
      </p:sp>
    </p:spTree>
    <p:extLst>
      <p:ext uri="{BB962C8B-B14F-4D97-AF65-F5344CB8AC3E}">
        <p14:creationId xmlns:p14="http://schemas.microsoft.com/office/powerpoint/2010/main" val="2925061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Read the required reading of next lecture and submit the review!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Please submit the review on time so I can get a better sense of how many students will stay in the course.</a:t>
            </a:r>
          </a:p>
          <a:p>
            <a:r>
              <a:rPr lang="en-US" dirty="0"/>
              <a:t>You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apply the late-day rule and skip this review.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4A130F64-4FD7-D24E-92B9-72DEBB30DD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0E49D-2AED-A8CA-1066-AF8FC151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88" y="2478436"/>
            <a:ext cx="10175223" cy="1901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A5CA0B18-0C7F-98BF-6A40-570ABCD65C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32560" y="2291683"/>
            <a:ext cx="338835" cy="33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F7282A2-5DF9-0BCB-5323-65C3509B14C2}"/>
              </a:ext>
            </a:extLst>
          </p:cNvPr>
          <p:cNvSpPr/>
          <p:nvPr/>
        </p:nvSpPr>
        <p:spPr>
          <a:xfrm>
            <a:off x="4942504" y="2461100"/>
            <a:ext cx="4422691" cy="5844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221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D5C2-D56D-2F45-931E-BEBE845A8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thing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C5085-F50A-6445-86A0-022CEF50C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18371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Register as a worker in one of the crowdsourcing platforms</a:t>
            </a:r>
          </a:p>
          <a:p>
            <a:pPr lvl="1"/>
            <a:r>
              <a:rPr lang="en-US" dirty="0"/>
              <a:t>Amazon Mechanical Turk: </a:t>
            </a:r>
            <a:r>
              <a:rPr lang="en-US" dirty="0">
                <a:hlinkClick r:id="rId2"/>
              </a:rPr>
              <a:t>https://www.mturk.com/worker</a:t>
            </a:r>
            <a:endParaRPr lang="en-US" dirty="0"/>
          </a:p>
          <a:p>
            <a:pPr lvl="2"/>
            <a:r>
              <a:rPr lang="en-US" dirty="0"/>
              <a:t>Recommended, but they don’t approve all registration requests</a:t>
            </a:r>
          </a:p>
          <a:p>
            <a:pPr lvl="1"/>
            <a:r>
              <a:rPr lang="en-US" dirty="0"/>
              <a:t>Appen: </a:t>
            </a:r>
            <a:r>
              <a:rPr lang="en-US" dirty="0">
                <a:hlinkClick r:id="rId3"/>
              </a:rPr>
              <a:t>https://appen.com/jobs/</a:t>
            </a:r>
            <a:endParaRPr lang="en-US" dirty="0"/>
          </a:p>
          <a:p>
            <a:pPr lvl="1"/>
            <a:r>
              <a:rPr lang="en-US" dirty="0" err="1"/>
              <a:t>microWorkers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https://www.microworkers.com/faq.php </a:t>
            </a:r>
            <a:endParaRPr lang="en-US" dirty="0"/>
          </a:p>
          <a:p>
            <a:pPr lvl="1"/>
            <a:r>
              <a:rPr lang="en-US" dirty="0" err="1"/>
              <a:t>Clickworker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https://www.clickworker.com/clickworker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need to be a worker and complete tasks for Assignment 1</a:t>
            </a:r>
          </a:p>
          <a:p>
            <a:pPr lvl="1"/>
            <a:endParaRPr lang="en-US" dirty="0"/>
          </a:p>
          <a:p>
            <a:r>
              <a:rPr lang="en-US" dirty="0"/>
              <a:t>Do it early, and let me know if there are any issues in the process</a:t>
            </a:r>
          </a:p>
          <a:p>
            <a:pPr lvl="1"/>
            <a:r>
              <a:rPr lang="en-US" dirty="0"/>
              <a:t>The registration process could take several business days</a:t>
            </a:r>
          </a:p>
          <a:p>
            <a:pPr lvl="1"/>
            <a:r>
              <a:rPr lang="en-US" dirty="0"/>
              <a:t>It’s likely Amazon will deny registration </a:t>
            </a:r>
          </a:p>
        </p:txBody>
      </p:sp>
    </p:spTree>
    <p:extLst>
      <p:ext uri="{BB962C8B-B14F-4D97-AF65-F5344CB8AC3E}">
        <p14:creationId xmlns:p14="http://schemas.microsoft.com/office/powerpoint/2010/main" val="3840452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52176-B553-A04D-A4C4-43DA2FA3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course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89684-85DA-9D4E-A572-14D168587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Need to be comfortable with </a:t>
            </a:r>
            <a:r>
              <a:rPr lang="en-US" dirty="0">
                <a:solidFill>
                  <a:schemeClr val="accent1"/>
                </a:solidFill>
              </a:rPr>
              <a:t>several math concepts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basic programming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Probability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linear algebra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calculus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basic concepts about computer science and ability to program</a:t>
            </a:r>
          </a:p>
          <a:p>
            <a:pPr lvl="1"/>
            <a:endParaRPr lang="en-US" dirty="0"/>
          </a:p>
          <a:p>
            <a:r>
              <a:rPr lang="en-US" dirty="0"/>
              <a:t>If you are not sure, please take a peek at the papers from </a:t>
            </a:r>
            <a:r>
              <a:rPr lang="en-US" b="1">
                <a:solidFill>
                  <a:srgbClr val="C00000"/>
                </a:solidFill>
              </a:rPr>
              <a:t>Sep 8 – 29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You should at least be able to understand the formulation and main results</a:t>
            </a:r>
          </a:p>
          <a:p>
            <a:pPr lvl="1"/>
            <a:r>
              <a:rPr lang="en-US" dirty="0"/>
              <a:t>You will need to implement some algorithms in these papers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5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305" y="2766218"/>
            <a:ext cx="2839389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425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9DB95-A06B-644A-BDED-0DE51D3D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461" y="2342235"/>
            <a:ext cx="9527077" cy="2173529"/>
          </a:xfrm>
        </p:spPr>
        <p:txBody>
          <a:bodyPr>
            <a:normAutofit/>
          </a:bodyPr>
          <a:lstStyle/>
          <a:p>
            <a:r>
              <a:rPr lang="en-US" sz="4800" dirty="0"/>
              <a:t>Human-in-the-Loop Computation?</a:t>
            </a:r>
          </a:p>
        </p:txBody>
      </p:sp>
    </p:spTree>
    <p:extLst>
      <p:ext uri="{BB962C8B-B14F-4D97-AF65-F5344CB8AC3E}">
        <p14:creationId xmlns:p14="http://schemas.microsoft.com/office/powerpoint/2010/main" val="1843669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1E8BB-D035-F843-9350-785A4595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306" y="2502576"/>
            <a:ext cx="2774916" cy="987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D667D-4B1F-0248-A72E-EC46690211A2}"/>
              </a:ext>
            </a:extLst>
          </p:cNvPr>
          <p:cNvSpPr txBox="1"/>
          <p:nvPr/>
        </p:nvSpPr>
        <p:spPr>
          <a:xfrm>
            <a:off x="201533" y="136910"/>
            <a:ext cx="1178893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CAPTCHA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ompletely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utomated </a:t>
            </a:r>
            <a:r>
              <a:rPr lang="en-US" sz="2800" b="1" dirty="0">
                <a:solidFill>
                  <a:srgbClr val="FF0000"/>
                </a:solidFill>
              </a:rPr>
              <a:t>P</a:t>
            </a:r>
            <a:r>
              <a:rPr lang="en-US" sz="2800" dirty="0"/>
              <a:t>ublic </a:t>
            </a:r>
            <a:r>
              <a:rPr lang="en-US" sz="2800" b="1" dirty="0">
                <a:solidFill>
                  <a:srgbClr val="FF0000"/>
                </a:solidFill>
              </a:rPr>
              <a:t>T</a:t>
            </a:r>
            <a:r>
              <a:rPr lang="en-US" sz="2800" dirty="0"/>
              <a:t>uring test to tell </a:t>
            </a:r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omputers and </a:t>
            </a:r>
            <a:r>
              <a:rPr lang="en-US" sz="2800" b="1" dirty="0">
                <a:solidFill>
                  <a:srgbClr val="FF0000"/>
                </a:solidFill>
              </a:rPr>
              <a:t>H</a:t>
            </a:r>
            <a:r>
              <a:rPr lang="en-US" sz="2800" dirty="0"/>
              <a:t>umans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part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825222" y="2176157"/>
            <a:ext cx="1157364" cy="4691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825222" y="3170552"/>
            <a:ext cx="1157364" cy="3578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86068" y="1856217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Humans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70147" y="3197418"/>
            <a:ext cx="922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Bots</a:t>
            </a:r>
          </a:p>
        </p:txBody>
      </p:sp>
      <p:pic>
        <p:nvPicPr>
          <p:cNvPr id="17" name="Picture 2" descr="[cool_russian_captcha.jpg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70" y="4407718"/>
            <a:ext cx="3977094" cy="2155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8"/>
          <p:cNvGrpSpPr>
            <a:grpSpLocks/>
          </p:cNvGrpSpPr>
          <p:nvPr/>
        </p:nvGrpSpPr>
        <p:grpSpPr bwMode="auto">
          <a:xfrm>
            <a:off x="6367067" y="4692056"/>
            <a:ext cx="4859162" cy="1586954"/>
            <a:chOff x="238835" y="1757790"/>
            <a:chExt cx="8668035" cy="2473017"/>
          </a:xfrm>
        </p:grpSpPr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38835" y="1757790"/>
              <a:ext cx="8666330" cy="24730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pic>
          <p:nvPicPr>
            <p:cNvPr id="20" name="Picture 2" descr="http://yaroslavvb.com/share/russian-captcha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30" y="2006223"/>
              <a:ext cx="8424240" cy="2019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3"/>
            <p:cNvSpPr txBox="1">
              <a:spLocks noChangeArrowheads="1"/>
            </p:cNvSpPr>
            <p:nvPr/>
          </p:nvSpPr>
          <p:spPr bwMode="auto">
            <a:xfrm>
              <a:off x="279780" y="2741652"/>
              <a:ext cx="317716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x-none" sz="1800" b="0">
                  <a:solidFill>
                    <a:schemeClr val="tx1"/>
                  </a:solidFill>
                  <a:latin typeface="Calibri" charset="0"/>
                </a:rPr>
                <a:t>A</a:t>
              </a:r>
            </a:p>
          </p:txBody>
        </p:sp>
        <p:pic>
          <p:nvPicPr>
            <p:cNvPr id="22" name="Picture 21" descr="hindi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9014" y="3128105"/>
              <a:ext cx="2400300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7765576" y="3043451"/>
              <a:ext cx="955343" cy="7096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4544704" y="3059871"/>
              <a:ext cx="955343" cy="7096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</p:grpSp>
      <p:sp>
        <p:nvSpPr>
          <p:cNvPr id="31" name="Rectangular Callout 30"/>
          <p:cNvSpPr/>
          <p:nvPr/>
        </p:nvSpPr>
        <p:spPr>
          <a:xfrm>
            <a:off x="7964072" y="1810004"/>
            <a:ext cx="1350628" cy="563525"/>
          </a:xfrm>
          <a:prstGeom prst="wedgeRectCallout">
            <a:avLst>
              <a:gd name="adj1" fmla="val -72004"/>
              <a:gd name="adj2" fmla="val 1721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016551" y="1819531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V4XBG</a:t>
            </a:r>
          </a:p>
        </p:txBody>
      </p:sp>
      <p:sp>
        <p:nvSpPr>
          <p:cNvPr id="35" name="Rectangular Callout 34"/>
          <p:cNvSpPr/>
          <p:nvPr/>
        </p:nvSpPr>
        <p:spPr>
          <a:xfrm>
            <a:off x="8016551" y="3246670"/>
            <a:ext cx="1350628" cy="563525"/>
          </a:xfrm>
          <a:prstGeom prst="wedgeRectCallout">
            <a:avLst>
              <a:gd name="adj1" fmla="val -70429"/>
              <a:gd name="adj2" fmla="val 5896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364279" y="35149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052426" y="3266822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?????</a:t>
            </a:r>
          </a:p>
        </p:txBody>
      </p:sp>
    </p:spTree>
    <p:extLst>
      <p:ext uri="{BB962C8B-B14F-4D97-AF65-F5344CB8AC3E}">
        <p14:creationId xmlns:p14="http://schemas.microsoft.com/office/powerpoint/2010/main" val="41484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31" grpId="0" animBg="1"/>
      <p:bldP spid="34" grpId="0"/>
      <p:bldP spid="35" grpId="0" animBg="1"/>
      <p:bldP spid="36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335862" y="791776"/>
            <a:ext cx="102217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3600" b="0" dirty="0">
                <a:latin typeface="Calibri" charset="0"/>
              </a:rPr>
              <a:t>Roughly 200 million CAPTCHAs are typed every day*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483643" y="1498032"/>
            <a:ext cx="72247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3600" b="0" dirty="0">
                <a:latin typeface="Calibri" charset="0"/>
              </a:rPr>
              <a:t>10s of human time per CAPTCHA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9415059" y="1711269"/>
            <a:ext cx="156328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1100" b="0" dirty="0">
                <a:latin typeface="Calibri" charset="0"/>
              </a:rPr>
              <a:t>*statistics around 2011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5866" y="5208210"/>
            <a:ext cx="1038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Can we utilize this wasted human computation power?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33416-99E4-1248-868D-8F63A8B49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264" y="1418896"/>
            <a:ext cx="8964341" cy="308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5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02696" cy="1325563"/>
          </a:xfrm>
        </p:spPr>
        <p:txBody>
          <a:bodyPr/>
          <a:lstStyle/>
          <a:p>
            <a:r>
              <a:rPr lang="en-US" dirty="0"/>
              <a:t>What are humans doing for solving CAPTHCAs?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Solving tasks that AIs cannot do well yet</a:t>
            </a:r>
          </a:p>
          <a:p>
            <a:endParaRPr lang="en-US" dirty="0"/>
          </a:p>
          <a:p>
            <a:r>
              <a:rPr lang="en-US" dirty="0"/>
              <a:t>Optical Character Recognition (OCR)</a:t>
            </a:r>
          </a:p>
          <a:p>
            <a:pPr lvl="1"/>
            <a:r>
              <a:rPr lang="en-US" dirty="0"/>
              <a:t>Hard for AI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(used to be but not anymore)</a:t>
            </a:r>
          </a:p>
          <a:p>
            <a:pPr lvl="1"/>
            <a:r>
              <a:rPr lang="en-US" dirty="0"/>
              <a:t>Relatively Easy for humans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75" y="4167852"/>
            <a:ext cx="9183250" cy="7251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3820" y="5419685"/>
            <a:ext cx="8459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Can we utilize CAPTCHAs to help solve OCR tasks?</a:t>
            </a:r>
          </a:p>
        </p:txBody>
      </p:sp>
    </p:spTree>
    <p:extLst>
      <p:ext uri="{BB962C8B-B14F-4D97-AF65-F5344CB8AC3E}">
        <p14:creationId xmlns:p14="http://schemas.microsoft.com/office/powerpoint/2010/main" val="198219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71705" y="6519446"/>
            <a:ext cx="98202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von </a:t>
            </a:r>
            <a:r>
              <a:rPr lang="en-US" sz="1600" dirty="0" err="1"/>
              <a:t>Ahn</a:t>
            </a:r>
            <a:r>
              <a:rPr lang="en-US" sz="1600" dirty="0"/>
              <a:t> et al. </a:t>
            </a:r>
            <a:r>
              <a:rPr lang="en-US" sz="1600" dirty="0" err="1"/>
              <a:t>reCaptcha</a:t>
            </a:r>
            <a:r>
              <a:rPr lang="en-US" sz="1600" dirty="0"/>
              <a:t>: Human-based Character Recognition via Web Security Measures. Science, September 2008</a:t>
            </a:r>
          </a:p>
        </p:txBody>
      </p:sp>
      <p:pic>
        <p:nvPicPr>
          <p:cNvPr id="9" name="Picture 4" descr="recaptchaLogoFinal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8" y="125696"/>
            <a:ext cx="1499523" cy="83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1176AF-1012-BA41-9431-396B89C4C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14" y="2822078"/>
            <a:ext cx="3671777" cy="1527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8" y="1068765"/>
            <a:ext cx="3926958" cy="33577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614" y="4488105"/>
            <a:ext cx="3508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1: an OCR task to solve</a:t>
            </a:r>
            <a:br>
              <a:rPr lang="en-US" dirty="0"/>
            </a:br>
            <a:r>
              <a:rPr lang="en-US" dirty="0"/>
              <a:t>Word 2: tell apart humans and bots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998" y="1441050"/>
            <a:ext cx="5811469" cy="3227931"/>
          </a:xfrm>
          <a:prstGeom prst="rect">
            <a:avLst/>
          </a:prstGeom>
        </p:spPr>
      </p:pic>
      <p:sp>
        <p:nvSpPr>
          <p:cNvPr id="16" name="Cross 15"/>
          <p:cNvSpPr/>
          <p:nvPr/>
        </p:nvSpPr>
        <p:spPr>
          <a:xfrm>
            <a:off x="4791418" y="2531132"/>
            <a:ext cx="963113" cy="963113"/>
          </a:xfrm>
          <a:prstGeom prst="plus">
            <a:avLst>
              <a:gd name="adj" fmla="val 33631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18725" y="5394302"/>
            <a:ext cx="92825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reCAPTCHA</a:t>
            </a:r>
            <a:r>
              <a:rPr lang="en-US" sz="2800" dirty="0"/>
              <a:t> has completely digitized the archives of The New York Times and books from Google Books, as of 2011” </a:t>
            </a:r>
          </a:p>
        </p:txBody>
      </p:sp>
    </p:spTree>
    <p:extLst>
      <p:ext uri="{BB962C8B-B14F-4D97-AF65-F5344CB8AC3E}">
        <p14:creationId xmlns:p14="http://schemas.microsoft.com/office/powerpoint/2010/main" val="73387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OCR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acquired </a:t>
            </a:r>
            <a:r>
              <a:rPr lang="en-US" dirty="0" err="1"/>
              <a:t>reCAPTCHA</a:t>
            </a:r>
            <a:r>
              <a:rPr lang="en-US" dirty="0"/>
              <a:t> in 2009.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94B7F-4788-6B4E-8031-42958412B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619" y="2285743"/>
            <a:ext cx="2921475" cy="4230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69" y="3065698"/>
            <a:ext cx="5099801" cy="180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444" y="2285743"/>
            <a:ext cx="2820127" cy="4230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19" y="7110988"/>
            <a:ext cx="12192000" cy="224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7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10577</TotalTime>
  <Words>1596</Words>
  <Application>Microsoft Macintosh PowerPoint</Application>
  <PresentationFormat>Widescreen</PresentationFormat>
  <Paragraphs>266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CSE 518A Human-in-the-Loop Computation</vt:lpstr>
      <vt:lpstr>Course Information</vt:lpstr>
      <vt:lpstr>Plan for today</vt:lpstr>
      <vt:lpstr>Human-in-the-Loop Computation?</vt:lpstr>
      <vt:lpstr>PowerPoint Presentation</vt:lpstr>
      <vt:lpstr>PowerPoint Presentation</vt:lpstr>
      <vt:lpstr>What are humans doing for solving CAPTHCAs?</vt:lpstr>
      <vt:lpstr>PowerPoint Presentation</vt:lpstr>
      <vt:lpstr>More than OCR</vt:lpstr>
      <vt:lpstr>PowerPoint Presentation</vt:lpstr>
      <vt:lpstr>PowerPoint Presentation</vt:lpstr>
      <vt:lpstr>Are there other examples of  human-in-the-loop computation?</vt:lpstr>
      <vt:lpstr>PowerPoint Presentation</vt:lpstr>
      <vt:lpstr>PowerPoint Presentation</vt:lpstr>
      <vt:lpstr>PowerPoint Presentation</vt:lpstr>
      <vt:lpstr>Education</vt:lpstr>
      <vt:lpstr>General-Purpose Platform: Crowdsourcing Markets</vt:lpstr>
      <vt:lpstr>In fact, a lot more…</vt:lpstr>
      <vt:lpstr>What is this course about?</vt:lpstr>
      <vt:lpstr>Let’s take a look at the course schedule</vt:lpstr>
      <vt:lpstr>Logistics</vt:lpstr>
      <vt:lpstr>Grading </vt:lpstr>
      <vt:lpstr>Course Project</vt:lpstr>
      <vt:lpstr>Tentative Timeline of Project</vt:lpstr>
      <vt:lpstr>Grading </vt:lpstr>
      <vt:lpstr>Homework Assignments</vt:lpstr>
      <vt:lpstr>Grading </vt:lpstr>
      <vt:lpstr>Paper Reviews and Class Participation</vt:lpstr>
      <vt:lpstr>Required Reading and Review</vt:lpstr>
      <vt:lpstr>Class Participation</vt:lpstr>
      <vt:lpstr>Grading </vt:lpstr>
      <vt:lpstr>Paper Presentations and Leading of Discussion</vt:lpstr>
      <vt:lpstr>Grading </vt:lpstr>
      <vt:lpstr>More on The Grades</vt:lpstr>
      <vt:lpstr>Collaboration and Late-Day Policy</vt:lpstr>
      <vt:lpstr>Next lecture:</vt:lpstr>
      <vt:lpstr>Another thing to do</vt:lpstr>
      <vt:lpstr>Is the course for you?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872</cp:revision>
  <cp:lastPrinted>2019-08-26T20:01:21Z</cp:lastPrinted>
  <dcterms:created xsi:type="dcterms:W3CDTF">2017-08-24T15:35:37Z</dcterms:created>
  <dcterms:modified xsi:type="dcterms:W3CDTF">2022-08-30T18:44:23Z</dcterms:modified>
</cp:coreProperties>
</file>